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7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663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F2C71-2051-43E4-BE8E-64AB6BF82E70}" v="5" dt="2025-01-20T14:44:20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2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B3B3-6C2B-4D55-9F2F-72E962DCE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2B8A62A-AD1A-A607-5524-B8ADBD82D7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Welkom op de Maxima-centrale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9" name="Afbeelding 8" descr="Afbeelding met Graphics, Lettertype, logo, grafische vormgeving">
            <a:extLst>
              <a:ext uri="{FF2B5EF4-FFF2-40B4-BE49-F238E27FC236}">
                <a16:creationId xmlns:a16="http://schemas.microsoft.com/office/drawing/2014/main" id="{73844EDD-1967-27B4-5D84-FC39E23C0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0"/>
            <a:ext cx="2669759" cy="98266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9465E23-B539-EB41-ECF7-BF5C7274A70D}"/>
              </a:ext>
            </a:extLst>
          </p:cNvPr>
          <p:cNvSpPr txBox="1"/>
          <p:nvPr/>
        </p:nvSpPr>
        <p:spPr>
          <a:xfrm>
            <a:off x="6204155" y="521239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Veiligheidsinstructies voor eigen medewerkers en contractor</a:t>
            </a:r>
          </a:p>
        </p:txBody>
      </p:sp>
      <p:pic>
        <p:nvPicPr>
          <p:cNvPr id="12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734F5F07-B785-5895-FBA4-029B7544F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1" y="5724940"/>
            <a:ext cx="908090" cy="8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Werkvergunning</a:t>
            </a:r>
          </a:p>
          <a:p>
            <a:r>
              <a:rPr lang="nl-NL" sz="1600" dirty="0"/>
              <a:t>De werkvergunning is er voor uw veiligheid en die van anderen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039243" y="2019913"/>
            <a:ext cx="109119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Er mag alleen gewerkt worden met een voor de betreffende werkzaamheden geldige werkvergunning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werkvergunning wordt uitgegeven door uw Interventie Verantwoordelijke (IVV-er)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 de werkvergunning staan de belangrijkste voorschriften voor het uitvoeren van de werkzaamheden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de werkvergunning niet duidelijk, vraag dan uitleg!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Gebruik de op de werkvergunning voorgeschreven PBM’s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(Laatste Minuut Risico Analyse)</a:t>
            </a:r>
          </a:p>
          <a:p>
            <a:r>
              <a:rPr lang="nl-NL" sz="1600" dirty="0"/>
              <a:t>Bij ‘Nee’ of twijfel </a:t>
            </a:r>
            <a:r>
              <a:rPr lang="nl-NL" sz="1600" dirty="0">
                <a:sym typeface="Wingdings" panose="05000000000000000000" pitchFamily="2" charset="2"/>
              </a:rPr>
              <a:t></a:t>
            </a:r>
            <a:r>
              <a:rPr lang="nl-NL" sz="1600" dirty="0"/>
              <a:t> STOP! Ga naar je IVV/leidinggevende en bespreek de situatie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16685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Controleer voordat u begint bij elke nieuwe klus, en na een pauze: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duidelijk wat voor werk ik moet doen?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Weet ik zeker aan welk installatiedeel ik moet werken?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mijn werkplek schoon en veilig?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de werkvergunning met mij besproken?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 ik de risico’s van mijn werk?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installatiedelen veiliggesteld volgens de werkvergunning? Heb ik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dat gecontroleerd?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beheersmaatregelen getroffen volgens de werkvergunning?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arbeidsmiddelen en persoonlijke beschermingsmiddelen gekeurd en geschikt voor mijn werkzaamheden?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Veiligheidssignalering</a:t>
            </a:r>
          </a:p>
          <a:p>
            <a:r>
              <a:rPr lang="nl-NL" sz="1600" dirty="0"/>
              <a:t>De veiligheidssignalering is ook voor u geplaatst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65133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Gevaarlijk gebied (werkzaamheden, hijsen van lasten etc.).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toestemming!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Gevaar voor stoten, vallen, struikelen, straling.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Verboden te betreden zonder toestemming!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Explosiegevaar.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Magnetisch veld.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Overzicht gevaarsymbolen</a:t>
            </a:r>
          </a:p>
          <a:p>
            <a:r>
              <a:rPr lang="nl-NL" sz="1600" dirty="0"/>
              <a:t>Zorg ervoor dat u de risico’s van de gevaarlijke stoffen kent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78958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Ontvlambaar                                                     Gassen onderdruk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Schadelijk of irriterend			 Op lange termijn gezondsheidsschade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Corrosief				 Giftig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Milieuschade				 Oxiderend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Explosief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Veiligheidsbewust, orde en netheid</a:t>
            </a:r>
          </a:p>
          <a:p>
            <a:r>
              <a:rPr lang="nl-NL" sz="1600" dirty="0"/>
              <a:t>Meldt alle onveilige situaties en bijzonderheden bij uw contactpersoon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4079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Werk uitsluitend op goedgekeurde steigers (zie keuringsdatum)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Zet wand- en vloeropeningen af met steigermateriaal of hekwerk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Aangetroffen olielekkages en asbest- of keramische vezel-houdende materialen direct melden bij uw IVV’er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Houdt blusmiddelen, nooduitgangen en vluchtroutes vrij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het onderbreken van uw werkzaamheden (pauze/einde werktijd) ruimt u afval op en laat u de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werkplek geordend achter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Voorkom struikelgevaar en houdt werkplek en looppaden vrij van materialen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Deponeer afval gescheiden in de juiste afvalcontainers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We spreken elkaar aan op onveilig gedrag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050159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Houdt u zich niet aan de regels dan heeft dit serieuze consequenties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 de locatie wordt gebruik gemaakt van cameratoezicht en toezichthouders welke overtredingen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vastleggen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doel is een strikte handhaving van de veiligheidsregels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 gebruiken bij overtredingen gele en rode kaarten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Een rode kaart wordt o.a. gegeven bij gebruik alcohol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en drugs. </a:t>
            </a:r>
            <a:r>
              <a:rPr lang="nl-NL">
                <a:solidFill>
                  <a:srgbClr val="FF0000"/>
                </a:solidFill>
              </a:rPr>
              <a:t>Bij ons is de norm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een rode kaart wordt de contractmedewerker direct van de locatie verwijderd en toegang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ontzegd voor alle locaties van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260" y="2648959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Locatieregels voor uw eigen veiligheid</a:t>
            </a:r>
          </a:p>
          <a:p>
            <a:r>
              <a:rPr lang="nl-NL" sz="1600" dirty="0"/>
              <a:t>We horen graag uw verbeterpunten voor onze locatie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101509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is verboden om de locatie onder invloed van, of in het bezit te zijn, van alcohol en/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of drugs. </a:t>
            </a:r>
            <a:r>
              <a:rPr lang="nl-NL">
                <a:solidFill>
                  <a:srgbClr val="FF0000"/>
                </a:solidFill>
              </a:rPr>
              <a:t>Bij ons is de norm 0,00%!</a:t>
            </a:r>
            <a:endParaRPr lang="nl-NL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Roken is alleen toegestaan op de aangewezen rookplekken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Meldt direct alle onveilige situaties en (bijna) ongevallen bij uw leidinggevende of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contactpersoon van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maken van opnames (foto, film) is alleen toegestaan na toestemming van een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leidinggevende van ENGIE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93E2E0-2D4F-C788-F78D-93F69B66E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445" y="2607275"/>
            <a:ext cx="2324219" cy="8255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Gebruik van USB-sticks of harde schijven</a:t>
            </a:r>
          </a:p>
          <a:p>
            <a:r>
              <a:rPr lang="nl-NL" sz="1600" dirty="0"/>
              <a:t>Sluit niet zomaar iets aan op een systeem in de centrale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53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is niet toegestaan om USB-sticks, harde schijven of andere opslagmedia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te gebruiken om data van een industrieel systeem af te halen of erop te zetten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Scannen van USB-sticks of harde schijven</a:t>
            </a:r>
          </a:p>
          <a:p>
            <a:r>
              <a:rPr lang="nl-NL" sz="1600" dirty="0"/>
              <a:t>Scan elk extern medium iedere keer voor gebruik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9078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Gebruik bij voorkeur een medium die enkel voor deze ENGIE locatie gebruikt wordt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locatie kan een USB-stick ter beschikking stellen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Mocht er geen andere oplossing zijn dan het gebruik van USB-sticks, harde schijven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of andere opslag media,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raadpleeg dan uw ENGIE contactpersoon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Iedere keer voordat een medium wordt aangesloten op een systeem op locatie moet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het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medium gescand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worden door uw ENGIE contactpersoon.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Dit moet middels ENGIE scan apparatuur.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De scan dient een uitkomst te hebben dat er geen virussen zijn gedetecteerd.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Gebruik van externe apparatuur</a:t>
            </a:r>
          </a:p>
          <a:p>
            <a:r>
              <a:rPr lang="nl-NL" sz="1600" dirty="0"/>
              <a:t>Raadpleeg altijd uw ENGIE contactpersoon of cybersecurity persoon van de locatie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98860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Aansluiten van externe apparatuur, zoals laptops, aan systemen op locatie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is niet toegestaan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dit noodzakelijk voor de werkzaamheden raadpleeg dan altijd uw ENGIE contactpersoon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Ga na of ENGIE een laptop ter beschikking heeft voor het uitvoeren van de werkzaamheden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dit niet het geval, dan heeft ENGIE het recht om uw laptop te beoordelen op een aantal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punten: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Het apparaat is up-to-date qua besturingssysteem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De validatie dat de virusdefinities &lt; 2 dagen oud zijn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De validatie dat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het apparaat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onlangs gescand en malware vrij 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Veiligheidsinstructie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7462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Na deze presentatie wordt uw kennis getoetst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 werken veilig … of we werken niet!</a:t>
            </a:r>
          </a:p>
          <a:p>
            <a:r>
              <a:rPr lang="nl-NL" sz="1600" dirty="0"/>
              <a:t>We spreken elkaar aan op onveilig gedrag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9488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Wij vinden het erg belangrijk dat u gezond en heelhuids weer terugkeert naar uw familie!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Veel succes op onze locatie.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5A040A-5B54-414A-3668-74FE8D09D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024" y="2314973"/>
            <a:ext cx="7709584" cy="4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Toegang tot de locatie</a:t>
            </a:r>
          </a:p>
          <a:p>
            <a:r>
              <a:rPr lang="nl-NL" sz="1600" dirty="0"/>
              <a:t>Er worden regelmatig alcoholcontroles en visitaties uitgevoerd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123256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meldt zich bij de portier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krijgt een persoonlijke toegangspas voor de locatie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gebruikt deze pas voor in- en uitchecken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bezoekerspas draagt u altijd bij 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meld u bij uw contactpersoon van ENGIE op de locatie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inchecken kan een alcohol- of drugscontrole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worden uitgevoerd: </a:t>
            </a:r>
            <a:r>
              <a:rPr lang="nl-NL" b="1">
                <a:solidFill>
                  <a:srgbClr val="FF0000"/>
                </a:solidFill>
              </a:rPr>
              <a:t>bij ons is de norm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het verlaten van de locatie kan door de bewaking visitatie worden uitgevoerd van uw tas en/of voertuig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158BA7-E705-5405-25DD-E44852EE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783" y="3200433"/>
            <a:ext cx="3553321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Brand of ongeval</a:t>
            </a:r>
          </a:p>
          <a:p>
            <a:r>
              <a:rPr lang="nl-NL" sz="1600" dirty="0"/>
              <a:t>Blijf kalm en zorg eerst voor uw eigen veiligheid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58015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 brand, een ongeval altijd via het telefoonnummer: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Vermeld bij een brand of ongeval: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Uw naam en telefoonnummer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locatie Maxima-centrale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specifieke plaats van het incident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aard en ernst van het incident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aantal slachtoffers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Verzamelplaats bij ontruiming</a:t>
            </a:r>
          </a:p>
          <a:p>
            <a:r>
              <a:rPr lang="nl-NL" sz="1600" dirty="0"/>
              <a:t>Volg de instructie van uw begeleider en BHV’er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Ontruimingsalarm: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Verzamelen buiten bij de portiersloge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D68DF85-6233-F4A4-DC54-316079B4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67" y="1375026"/>
            <a:ext cx="6929322" cy="46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011A955-9CCA-E522-0E48-C224E20E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77" y="4580159"/>
            <a:ext cx="551070" cy="5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Life Saving Rules</a:t>
            </a:r>
          </a:p>
          <a:p>
            <a:r>
              <a:rPr lang="nl-NL" sz="1600" dirty="0"/>
              <a:t>Niet naleven kan leiden tot zware ongevallen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2DD70A1-DC13-BD87-EDE5-F319B5711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47" y="1354850"/>
            <a:ext cx="5151580" cy="525614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744C45B-FCA7-EB3F-13B2-2A1E21197FF7}"/>
              </a:ext>
            </a:extLst>
          </p:cNvPr>
          <p:cNvSpPr txBox="1"/>
          <p:nvPr/>
        </p:nvSpPr>
        <p:spPr>
          <a:xfrm>
            <a:off x="7235190" y="4314182"/>
            <a:ext cx="19453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b="1">
                <a:solidFill>
                  <a:srgbClr val="FF0000"/>
                </a:solidFill>
              </a:rPr>
              <a:t>Bij ons is de norm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Verkeer</a:t>
            </a:r>
          </a:p>
          <a:p>
            <a:r>
              <a:rPr lang="nl-NL" sz="1600" dirty="0"/>
              <a:t>De wegenverkeerswet is op de locatie van toepassing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896271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mag de locatie met uw voertuig alleen oprijden na toestemming van de bewaking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gebruikt de door de bewaking verstrekte parkeerkaart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rijdt altijd een veilige snelheid met een maximum van max.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geeft altijd voorrang aan fietsers en voetgangers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parkeert niet voor uitgangen en blusaansluitingen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parkeert alleen op de met een P-bord aangewezen locaties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C1EE4E-66E6-5BED-4DE2-0C3528A9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714" y="3509183"/>
            <a:ext cx="2651654" cy="93676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3B6B91-840B-C950-DE26-649419544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5959" y="4445949"/>
            <a:ext cx="2729163" cy="9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Persoonlijke bescherming: PBM’s</a:t>
            </a:r>
          </a:p>
          <a:p>
            <a:r>
              <a:rPr lang="nl-NL" sz="1600" dirty="0"/>
              <a:t>Controleer altijd of de PBM’s de juiste bescherming bieden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67B2E-B9DF-44EB-A21A-64C9723206C9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C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1EB1D28-55E3-73BD-9C44-8A93E2573C35}"/>
              </a:ext>
            </a:extLst>
          </p:cNvPr>
          <p:cNvSpPr txBox="1"/>
          <p:nvPr/>
        </p:nvSpPr>
        <p:spPr>
          <a:xfrm>
            <a:off x="2035276" y="1326610"/>
            <a:ext cx="689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C5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Verplicht te dragen op de locatie, tenzij anders aangegeven: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440956-E3DE-B27D-151F-16D643AA7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52" y="2011088"/>
            <a:ext cx="763769" cy="29991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32C668-8CA9-8D22-D970-B26B0BBF89AD}"/>
              </a:ext>
            </a:extLst>
          </p:cNvPr>
          <p:cNvSpPr txBox="1"/>
          <p:nvPr/>
        </p:nvSpPr>
        <p:spPr>
          <a:xfrm>
            <a:off x="4807974" y="2359742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Veiligheidshelm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282101-D2C1-4D98-C17F-F03EDE56A34D}"/>
              </a:ext>
            </a:extLst>
          </p:cNvPr>
          <p:cNvSpPr txBox="1"/>
          <p:nvPr/>
        </p:nvSpPr>
        <p:spPr>
          <a:xfrm>
            <a:off x="4807974" y="308116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Veiligheidsschoenen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BA1FCFD-AFC2-92F8-5256-EFFBC83E6B69}"/>
              </a:ext>
            </a:extLst>
          </p:cNvPr>
          <p:cNvSpPr txBox="1"/>
          <p:nvPr/>
        </p:nvSpPr>
        <p:spPr>
          <a:xfrm>
            <a:off x="4807974" y="3833062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Veiligheidsbril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60F3928-C9DA-AD23-657E-6C482D8BF52D}"/>
              </a:ext>
            </a:extLst>
          </p:cNvPr>
          <p:cNvSpPr txBox="1"/>
          <p:nvPr/>
        </p:nvSpPr>
        <p:spPr>
          <a:xfrm>
            <a:off x="4807974" y="4505321"/>
            <a:ext cx="228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Werkkleding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7D7E17-69A2-2F0F-1F77-4BAD9890B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722" y="4613824"/>
            <a:ext cx="423404" cy="4713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30ABEF-A55E-5E88-A6F8-8D027C49E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554" y="5261321"/>
            <a:ext cx="420572" cy="47135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D946624E-71F4-7C42-23A2-54BE2C348ACC}"/>
              </a:ext>
            </a:extLst>
          </p:cNvPr>
          <p:cNvSpPr txBox="1"/>
          <p:nvPr/>
        </p:nvSpPr>
        <p:spPr>
          <a:xfrm>
            <a:off x="6888931" y="4655464"/>
            <a:ext cx="490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de installaties: werkkleding die brandvertragend is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D709C52-8511-494D-5629-A07254C938C3}"/>
              </a:ext>
            </a:extLst>
          </p:cNvPr>
          <p:cNvSpPr txBox="1"/>
          <p:nvPr/>
        </p:nvSpPr>
        <p:spPr>
          <a:xfrm>
            <a:off x="6890434" y="5327723"/>
            <a:ext cx="471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ATEX-gebieden: werkkleding die antistatisch is</a:t>
            </a:r>
          </a:p>
        </p:txBody>
      </p:sp>
    </p:spTree>
    <p:extLst>
      <p:ext uri="{BB962C8B-B14F-4D97-AF65-F5344CB8AC3E}">
        <p14:creationId xmlns:p14="http://schemas.microsoft.com/office/powerpoint/2010/main" val="283824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Aanvullende PBM’s </a:t>
            </a:r>
            <a:r>
              <a:rPr lang="nl-NL" sz="1600" dirty="0"/>
              <a:t>(dan voorgeschreven op de werkvergunning)</a:t>
            </a:r>
          </a:p>
          <a:p>
            <a:r>
              <a:rPr lang="nl-NL" sz="1600" dirty="0"/>
              <a:t>Gebruik altijd de voorgeschreven PBM’s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52918" y="1666355"/>
            <a:ext cx="63146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Verplicht te dragen op de locatie, tenzij anders aangegeven: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Handbescherming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Adembescherming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Valharnas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Gehoorbescherming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Gelaatscherm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A540A6-8032-CBC0-29F5-2BD340836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837" y="3928512"/>
            <a:ext cx="2406774" cy="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1278</Words>
  <Application>Microsoft Office PowerPoint</Application>
  <PresentationFormat>Breedbeeld</PresentationFormat>
  <Paragraphs>257</Paragraphs>
  <Slides>22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40</cp:revision>
  <dcterms:created xsi:type="dcterms:W3CDTF">2022-03-07T16:57:49Z</dcterms:created>
  <dcterms:modified xsi:type="dcterms:W3CDTF">2025-01-20T14:45:26Z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